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</p:sldIdLst>
  <p:sldSz cx="30275213" cy="42811700"/>
  <p:notesSz cx="7559675" cy="10691813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Objects="1">
      <p:cViewPr>
        <p:scale>
          <a:sx n="20" d="100"/>
          <a:sy n="20" d="100"/>
        </p:scale>
        <p:origin x="-1834" y="941"/>
      </p:cViewPr>
      <p:guideLst>
        <p:guide orient="horz" pos="13484"/>
        <p:guide pos="985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de-DE"/>
  <c:roundedCorners val="0"/>
  <c:style val="2"/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label 0</c:f>
              <c:strCache>
                <c:ptCount val="1"/>
                <c:pt idx="0">
                  <c:v>Registered Users</c:v>
                </c:pt>
              </c:strCache>
            </c:strRef>
          </c:tx>
          <c:spPr>
            <a:solidFill>
              <a:srgbClr val="EB008B"/>
            </a:solidFill>
            <a:ln>
              <a:noFill/>
            </a:ln>
          </c:spPr>
          <c:invertIfNegative val="0"/>
          <c:cat>
            <c:strRef>
              <c:f>categories</c:f>
              <c:strCache>
                <c:ptCount val="5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</c:strCache>
            </c:strRef>
          </c:cat>
          <c:val>
            <c:numRef>
              <c:f>0</c:f>
              <c:numCache>
                <c:formatCode>General</c:formatCode>
                <c:ptCount val="5"/>
                <c:pt idx="0">
                  <c:v>1</c:v>
                </c:pt>
                <c:pt idx="1">
                  <c:v>61</c:v>
                </c:pt>
                <c:pt idx="2">
                  <c:v>189</c:v>
                </c:pt>
                <c:pt idx="3">
                  <c:v>317</c:v>
                </c:pt>
                <c:pt idx="4">
                  <c:v>423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5"/>
        <c:overlap val="-25"/>
        <c:axId val="83767680"/>
        <c:axId val="83769216"/>
      </c:barChart>
      <c:catAx>
        <c:axId val="83767680"/>
        <c:scaling>
          <c:orientation val="minMax"/>
        </c:scaling>
        <c:delete val="0"/>
        <c:axPos val="l"/>
        <c:numFmt formatCode="mm/dd/yyyy" sourceLinked="1"/>
        <c:majorTickMark val="none"/>
        <c:minorTickMark val="none"/>
        <c:tickLblPos val="nextTo"/>
        <c:spPr>
          <a:ln w="9360">
            <a:solidFill>
              <a:srgbClr val="B3B3B3"/>
            </a:solidFill>
            <a:round/>
          </a:ln>
        </c:spPr>
        <c:txPr>
          <a:bodyPr/>
          <a:lstStyle/>
          <a:p>
            <a:pPr>
              <a:defRPr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defRPr>
            </a:pPr>
            <a:endParaRPr lang="de-DE"/>
          </a:p>
        </c:txPr>
        <c:crossAx val="83769216"/>
        <c:crosses val="autoZero"/>
        <c:auto val="1"/>
        <c:lblAlgn val="ctr"/>
        <c:lblOffset val="100"/>
        <c:noMultiLvlLbl val="1"/>
      </c:catAx>
      <c:valAx>
        <c:axId val="83769216"/>
        <c:scaling>
          <c:orientation val="minMax"/>
        </c:scaling>
        <c:delete val="0"/>
        <c:axPos val="l"/>
        <c:majorGridlines>
          <c:spPr>
            <a:ln w="9360">
              <a:solidFill>
                <a:srgbClr val="B3B3B3"/>
              </a:solidFill>
              <a:round/>
            </a:ln>
          </c:spPr>
        </c:majorGridlines>
        <c:numFmt formatCode="General" sourceLinked="0"/>
        <c:majorTickMark val="none"/>
        <c:minorTickMark val="none"/>
        <c:tickLblPos val="nextTo"/>
        <c:spPr>
          <a:ln w="25400">
            <a:noFill/>
          </a:ln>
        </c:spPr>
        <c:txPr>
          <a:bodyPr/>
          <a:lstStyle/>
          <a:p>
            <a:pPr>
              <a:defRPr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defRPr>
            </a:pPr>
            <a:endParaRPr lang="de-DE"/>
          </a:p>
        </c:txPr>
        <c:crossAx val="83767680"/>
        <c:crossesAt val="1"/>
        <c:crossBetween val="midCat"/>
        <c:majorUnit val="100"/>
      </c:valAx>
      <c:spPr>
        <a:noFill/>
        <a:ln>
          <a:solidFill>
            <a:srgbClr val="B3B3B3"/>
          </a:solidFill>
        </a:ln>
      </c:spPr>
    </c:plotArea>
    <c:legend>
      <c:legendPos val="b"/>
      <c:layout/>
      <c:overlay val="0"/>
      <c:spPr>
        <a:noFill/>
        <a:ln>
          <a:noFill/>
        </a:ln>
      </c:spPr>
    </c:legend>
    <c:plotVisOnly val="1"/>
    <c:dispBlanksAs val="gap"/>
    <c:showDLblsOverMax val="1"/>
  </c:chart>
  <c:spPr>
    <a:noFill/>
    <a:ln>
      <a:noFill/>
    </a:ln>
  </c:spPr>
</c:chartSpac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1513440" y="1707840"/>
            <a:ext cx="27247320" cy="71488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1513440" y="10017720"/>
            <a:ext cx="27247320" cy="1184400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1513440" y="22987440"/>
            <a:ext cx="27247320" cy="1184400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1513440" y="1707840"/>
            <a:ext cx="27247320" cy="71488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1513440" y="10017720"/>
            <a:ext cx="13296600" cy="1184400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15475320" y="10017720"/>
            <a:ext cx="13296600" cy="1184400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15475320" y="22987440"/>
            <a:ext cx="13296600" cy="1184400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1513440" y="22987440"/>
            <a:ext cx="13296600" cy="1184400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1513440" y="1707840"/>
            <a:ext cx="27247320" cy="71488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1513440" y="10017720"/>
            <a:ext cx="27247320" cy="24830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1513440" y="10017720"/>
            <a:ext cx="27247320" cy="24830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4" name="Grafik 33"/>
          <p:cNvPicPr/>
          <p:nvPr/>
        </p:nvPicPr>
        <p:blipFill>
          <a:blip r:embed="rId2"/>
          <a:stretch/>
        </p:blipFill>
        <p:spPr>
          <a:xfrm>
            <a:off x="1513080" y="11562840"/>
            <a:ext cx="27247320" cy="21739680"/>
          </a:xfrm>
          <a:prstGeom prst="rect">
            <a:avLst/>
          </a:prstGeom>
          <a:ln>
            <a:noFill/>
          </a:ln>
        </p:spPr>
      </p:pic>
      <p:pic>
        <p:nvPicPr>
          <p:cNvPr id="35" name="Grafik 34"/>
          <p:cNvPicPr/>
          <p:nvPr/>
        </p:nvPicPr>
        <p:blipFill>
          <a:blip r:embed="rId2"/>
          <a:stretch/>
        </p:blipFill>
        <p:spPr>
          <a:xfrm>
            <a:off x="1513080" y="11562840"/>
            <a:ext cx="27247320" cy="217396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1513440" y="1707840"/>
            <a:ext cx="27247320" cy="71488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1513440" y="10017720"/>
            <a:ext cx="27247320" cy="24830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1513440" y="1707840"/>
            <a:ext cx="27247320" cy="71488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1513440" y="10017720"/>
            <a:ext cx="27247320" cy="24830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1513440" y="1707840"/>
            <a:ext cx="27247320" cy="71488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1513440" y="10017720"/>
            <a:ext cx="13296600" cy="24830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15475320" y="10017720"/>
            <a:ext cx="13296600" cy="24830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1513440" y="1707840"/>
            <a:ext cx="27247320" cy="71488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1513440" y="1707840"/>
            <a:ext cx="27247320" cy="331390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1513440" y="1707840"/>
            <a:ext cx="27247320" cy="71488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1513440" y="10017720"/>
            <a:ext cx="13296600" cy="1184400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1513440" y="22987440"/>
            <a:ext cx="13296600" cy="1184400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15475320" y="10017720"/>
            <a:ext cx="13296600" cy="24830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1513440" y="1707840"/>
            <a:ext cx="27247320" cy="71488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1513440" y="10017720"/>
            <a:ext cx="13296600" cy="24830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15475320" y="10017720"/>
            <a:ext cx="13296600" cy="1184400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15475320" y="22987440"/>
            <a:ext cx="13296600" cy="1184400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1513440" y="1707840"/>
            <a:ext cx="27247320" cy="71488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1513440" y="10017720"/>
            <a:ext cx="13296600" cy="1184400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15475320" y="10017720"/>
            <a:ext cx="13296600" cy="1184400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1513440" y="22987440"/>
            <a:ext cx="27247320" cy="1184400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1513440" y="1707840"/>
            <a:ext cx="27247320" cy="71488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1513440" y="10017720"/>
            <a:ext cx="27247320" cy="2483028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/>
    <p:bodyStyle/>
    <p:otherStyle/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3" Type="http://schemas.openxmlformats.org/officeDocument/2006/relationships/image" Target="../media/image3.jpeg"/><Relationship Id="rId21" Type="http://schemas.openxmlformats.org/officeDocument/2006/relationships/image" Target="../media/image21.png"/><Relationship Id="rId7" Type="http://schemas.openxmlformats.org/officeDocument/2006/relationships/image" Target="../media/image7.png"/><Relationship Id="rId12" Type="http://schemas.openxmlformats.org/officeDocument/2006/relationships/image" Target="../media/image12.jpeg"/><Relationship Id="rId17" Type="http://schemas.openxmlformats.org/officeDocument/2006/relationships/image" Target="../media/image17.png"/><Relationship Id="rId25" Type="http://schemas.openxmlformats.org/officeDocument/2006/relationships/image" Target="../media/image24.png"/><Relationship Id="rId2" Type="http://schemas.openxmlformats.org/officeDocument/2006/relationships/image" Target="../media/image2.jpeg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1.jpeg"/><Relationship Id="rId24" Type="http://schemas.openxmlformats.org/officeDocument/2006/relationships/image" Target="../media/image23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23" Type="http://schemas.openxmlformats.org/officeDocument/2006/relationships/image" Target="../media/image22.png"/><Relationship Id="rId10" Type="http://schemas.openxmlformats.org/officeDocument/2006/relationships/image" Target="../media/image10.png"/><Relationship Id="rId19" Type="http://schemas.openxmlformats.org/officeDocument/2006/relationships/image" Target="../media/image19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Relationship Id="rId22" Type="http://schemas.openxmlformats.org/officeDocument/2006/relationships/chart" Target="../charts/char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ustomShape 1"/>
          <p:cNvSpPr/>
          <p:nvPr/>
        </p:nvSpPr>
        <p:spPr>
          <a:xfrm>
            <a:off x="0" y="41040360"/>
            <a:ext cx="30265560" cy="1798560"/>
          </a:xfrm>
          <a:prstGeom prst="rect">
            <a:avLst/>
          </a:prstGeom>
          <a:gradFill>
            <a:gsLst>
              <a:gs pos="0">
                <a:srgbClr val="00ADEF"/>
              </a:gs>
              <a:gs pos="100000">
                <a:srgbClr val="005AA9"/>
              </a:gs>
            </a:gsLst>
            <a:lin ang="0"/>
          </a:gradFill>
          <a:ln>
            <a:solidFill>
              <a:srgbClr val="DDDEDF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7" name="Grafik 8"/>
          <p:cNvPicPr/>
          <p:nvPr/>
        </p:nvPicPr>
        <p:blipFill>
          <a:blip r:embed="rId2"/>
          <a:stretch/>
        </p:blipFill>
        <p:spPr>
          <a:xfrm>
            <a:off x="0" y="3052080"/>
            <a:ext cx="30213720" cy="6622560"/>
          </a:xfrm>
          <a:prstGeom prst="rect">
            <a:avLst/>
          </a:prstGeom>
          <a:ln>
            <a:noFill/>
          </a:ln>
        </p:spPr>
      </p:pic>
      <p:sp>
        <p:nvSpPr>
          <p:cNvPr id="38" name="CustomShape 2"/>
          <p:cNvSpPr/>
          <p:nvPr/>
        </p:nvSpPr>
        <p:spPr>
          <a:xfrm>
            <a:off x="18739800" y="41436360"/>
            <a:ext cx="10763280" cy="820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8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     http://www.denbi.de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" name="CustomShape 3"/>
          <p:cNvSpPr/>
          <p:nvPr/>
        </p:nvSpPr>
        <p:spPr>
          <a:xfrm>
            <a:off x="19213200" y="41622480"/>
            <a:ext cx="718560" cy="483120"/>
          </a:xfrm>
          <a:prstGeom prst="rightArrow">
            <a:avLst>
              <a:gd name="adj1" fmla="val 50000"/>
              <a:gd name="adj2" fmla="val 50000"/>
            </a:avLst>
          </a:prstGeom>
          <a:ln>
            <a:solidFill>
              <a:srgbClr val="DDDEDF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0" name="CustomShape 4"/>
          <p:cNvSpPr/>
          <p:nvPr/>
        </p:nvSpPr>
        <p:spPr>
          <a:xfrm>
            <a:off x="-19888200" y="3548880"/>
            <a:ext cx="183240" cy="135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1" name="Line 5"/>
          <p:cNvSpPr/>
          <p:nvPr/>
        </p:nvSpPr>
        <p:spPr>
          <a:xfrm>
            <a:off x="7056000" y="4019040"/>
            <a:ext cx="22137120" cy="360"/>
          </a:xfrm>
          <a:prstGeom prst="line">
            <a:avLst/>
          </a:prstGeom>
          <a:ln w="12600">
            <a:solidFill>
              <a:schemeClr val="bg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42" name="CustomShape 6"/>
          <p:cNvSpPr/>
          <p:nvPr/>
        </p:nvSpPr>
        <p:spPr>
          <a:xfrm>
            <a:off x="7400520" y="3052080"/>
            <a:ext cx="22074480" cy="1003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60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de.NBI − German Network for Bioinformatics Infrastructure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" name="CustomShape 7"/>
          <p:cNvSpPr/>
          <p:nvPr/>
        </p:nvSpPr>
        <p:spPr>
          <a:xfrm>
            <a:off x="7326000" y="4389840"/>
            <a:ext cx="22074480" cy="3600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10000"/>
              </a:lnSpc>
            </a:pPr>
            <a:r>
              <a:rPr lang="en-US" sz="72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RNA Bioinformatics Center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0000"/>
              </a:lnSpc>
            </a:pPr>
            <a:r>
              <a:rPr lang="en-US" sz="72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University of Freiburg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0000"/>
              </a:lnSpc>
            </a:pPr>
            <a:r>
              <a:rPr lang="en-US" sz="72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Chair of Prof. Rolf Backofen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" name="CustomShape 8"/>
          <p:cNvSpPr/>
          <p:nvPr/>
        </p:nvSpPr>
        <p:spPr>
          <a:xfrm>
            <a:off x="1217520" y="8121960"/>
            <a:ext cx="28467000" cy="1308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Rolf </a:t>
            </a:r>
            <a:r>
              <a:rPr lang="en-US" sz="40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Backofen</a:t>
            </a:r>
            <a:r>
              <a:rPr lang="en-US" sz="4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, </a:t>
            </a:r>
            <a:r>
              <a:rPr lang="en-US" sz="40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Bérénice</a:t>
            </a:r>
            <a:r>
              <a:rPr lang="en-US" sz="4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r>
              <a:rPr lang="en-US" sz="40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Batut</a:t>
            </a:r>
            <a:r>
              <a:rPr lang="en-US" sz="4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, Anika </a:t>
            </a:r>
            <a:r>
              <a:rPr lang="en-US" sz="4000" b="0" strike="noStrike" spc="-1" dirty="0" err="1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Erxleben</a:t>
            </a:r>
            <a:r>
              <a:rPr lang="en-US" sz="4000" b="0" strike="noStrike" spc="-1" dirty="0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, </a:t>
            </a:r>
            <a:r>
              <a:rPr lang="en-US" sz="40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Torsten</a:t>
            </a:r>
            <a:r>
              <a:rPr lang="en-US" sz="4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r>
              <a:rPr lang="en-US" sz="4000" b="0" strike="noStrike" spc="-1" dirty="0" err="1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Houwaart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4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RNA Bioinformatics Center, University of Freiburg, Germany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" name="CustomShape 9"/>
          <p:cNvSpPr/>
          <p:nvPr/>
        </p:nvSpPr>
        <p:spPr>
          <a:xfrm>
            <a:off x="1214640" y="3934440"/>
            <a:ext cx="3754440" cy="1613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00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RBC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6" name="Bild 1"/>
          <p:cNvPicPr/>
          <p:nvPr/>
        </p:nvPicPr>
        <p:blipFill>
          <a:blip r:embed="rId3"/>
          <a:stretch/>
        </p:blipFill>
        <p:spPr>
          <a:xfrm>
            <a:off x="1153440" y="41258160"/>
            <a:ext cx="1919160" cy="1330560"/>
          </a:xfrm>
          <a:prstGeom prst="rect">
            <a:avLst/>
          </a:prstGeom>
          <a:ln>
            <a:noFill/>
          </a:ln>
        </p:spPr>
      </p:pic>
      <p:sp>
        <p:nvSpPr>
          <p:cNvPr id="47" name="CustomShape 10"/>
          <p:cNvSpPr/>
          <p:nvPr/>
        </p:nvSpPr>
        <p:spPr>
          <a:xfrm flipH="1">
            <a:off x="6432480" y="41806440"/>
            <a:ext cx="8021880" cy="394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Förderkennzeichen Nr…..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" name="CustomShape 11"/>
          <p:cNvSpPr/>
          <p:nvPr/>
        </p:nvSpPr>
        <p:spPr>
          <a:xfrm>
            <a:off x="1153440" y="10028586"/>
            <a:ext cx="13456080" cy="1003680"/>
          </a:xfrm>
          <a:prstGeom prst="rect">
            <a:avLst/>
          </a:prstGeom>
          <a:solidFill>
            <a:srgbClr val="00ADE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6000" b="1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Short description of the project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" name="CustomShape 12"/>
          <p:cNvSpPr/>
          <p:nvPr/>
        </p:nvSpPr>
        <p:spPr>
          <a:xfrm>
            <a:off x="15641638" y="19677658"/>
            <a:ext cx="13470809" cy="1003680"/>
          </a:xfrm>
          <a:prstGeom prst="rect">
            <a:avLst/>
          </a:prstGeom>
          <a:solidFill>
            <a:srgbClr val="00ADE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6000" b="1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de.NBI</a:t>
            </a:r>
            <a:r>
              <a:rPr lang="en-US" sz="6000" b="1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training and education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" name="CustomShape 13"/>
          <p:cNvSpPr/>
          <p:nvPr/>
        </p:nvSpPr>
        <p:spPr>
          <a:xfrm>
            <a:off x="1168054" y="19682090"/>
            <a:ext cx="13441466" cy="1003680"/>
          </a:xfrm>
          <a:prstGeom prst="rect">
            <a:avLst/>
          </a:prstGeom>
          <a:solidFill>
            <a:srgbClr val="00ADE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6000" b="1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de.NBI</a:t>
            </a:r>
            <a:r>
              <a:rPr lang="en-US" sz="6000" b="1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r>
              <a:rPr lang="en-US" sz="6000" b="1" strike="noStrike" spc="-1" dirty="0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services   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" name="CustomShape 14"/>
          <p:cNvSpPr/>
          <p:nvPr/>
        </p:nvSpPr>
        <p:spPr>
          <a:xfrm>
            <a:off x="1153440" y="36171922"/>
            <a:ext cx="13478548" cy="1003680"/>
          </a:xfrm>
          <a:prstGeom prst="rect">
            <a:avLst/>
          </a:prstGeom>
          <a:solidFill>
            <a:srgbClr val="00ADE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6000" b="1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Publications 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" name="CustomShape 15"/>
          <p:cNvSpPr/>
          <p:nvPr/>
        </p:nvSpPr>
        <p:spPr>
          <a:xfrm>
            <a:off x="1168054" y="37269110"/>
            <a:ext cx="13441466" cy="365090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2900" indent="-34290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2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“Tools and data services registry: a community effort to document bioinformatics resources.”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endParaRPr lang="en-US" sz="22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ea typeface="DejaVu Sans"/>
            </a:endParaRPr>
          </a:p>
          <a:p>
            <a:pPr algn="just">
              <a:lnSpc>
                <a:spcPct val="100000"/>
              </a:lnSpc>
            </a:pPr>
            <a:r>
              <a:rPr lang="en-US" sz="22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   </a:t>
            </a:r>
            <a:r>
              <a:rPr lang="en-US" sz="22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doi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: 10.1093/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nar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/gkv1116</a:t>
            </a:r>
            <a:endParaRPr lang="en-US" sz="2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2900" indent="-34290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“The Galaxy platform for accessible, reproducible and collaborative biomedical analyses: 2016 update.”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doi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: 10.1093/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nar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/gkw343</a:t>
            </a:r>
            <a:endParaRPr lang="en-US" sz="2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2900" indent="-34290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“Enhancing pre-defined workflows with ad hoc analytics using Galaxy, Docker and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Jupyter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.” </a:t>
            </a:r>
            <a:endParaRPr lang="en-US" sz="22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ea typeface="DejaVu Sans"/>
            </a:endParaRPr>
          </a:p>
          <a:p>
            <a:pPr algn="just">
              <a:lnSpc>
                <a:spcPct val="100000"/>
              </a:lnSpc>
            </a:pPr>
            <a:r>
              <a:rPr lang="en-US" sz="2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    </a:t>
            </a:r>
            <a:r>
              <a:rPr lang="en-US" sz="22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doi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: 10.1101/075457 </a:t>
            </a:r>
            <a:endParaRPr lang="en-US" sz="2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2900" indent="-34290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“Global RNA recognition patterns of post-transcriptional regulators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Hfq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and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CsrA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revealed by UV crosslinking in vivo.”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doi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: 10.15252/embj.201593360 </a:t>
            </a:r>
            <a:endParaRPr lang="en-US" sz="2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2900" indent="-34290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“RC3H1 post-transcriptionally regulates A20 mRNA and modulates the activity of the IKK/NF-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kappaB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pathway” doi:10.1038/ncomms8367</a:t>
            </a:r>
            <a:endParaRPr lang="en-US" sz="2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3" name="Grafik 6"/>
          <p:cNvPicPr/>
          <p:nvPr/>
        </p:nvPicPr>
        <p:blipFill>
          <a:blip r:embed="rId4"/>
          <a:stretch/>
        </p:blipFill>
        <p:spPr>
          <a:xfrm>
            <a:off x="3367800" y="41294160"/>
            <a:ext cx="1851480" cy="1258560"/>
          </a:xfrm>
          <a:prstGeom prst="rect">
            <a:avLst/>
          </a:prstGeom>
          <a:ln>
            <a:noFill/>
          </a:ln>
        </p:spPr>
      </p:pic>
      <p:pic>
        <p:nvPicPr>
          <p:cNvPr id="55" name="Grafik 3"/>
          <p:cNvPicPr/>
          <p:nvPr/>
        </p:nvPicPr>
        <p:blipFill>
          <a:blip r:embed="rId5"/>
          <a:stretch/>
        </p:blipFill>
        <p:spPr>
          <a:xfrm>
            <a:off x="1230840" y="533880"/>
            <a:ext cx="8205840" cy="2158560"/>
          </a:xfrm>
          <a:prstGeom prst="rect">
            <a:avLst/>
          </a:prstGeom>
          <a:ln>
            <a:noFill/>
          </a:ln>
        </p:spPr>
      </p:pic>
      <p:pic>
        <p:nvPicPr>
          <p:cNvPr id="56" name="Grafik 14"/>
          <p:cNvPicPr/>
          <p:nvPr/>
        </p:nvPicPr>
        <p:blipFill>
          <a:blip r:embed="rId6"/>
          <a:stretch/>
        </p:blipFill>
        <p:spPr>
          <a:xfrm>
            <a:off x="27463320" y="40115880"/>
            <a:ext cx="2230560" cy="2230560"/>
          </a:xfrm>
          <a:prstGeom prst="rect">
            <a:avLst/>
          </a:prstGeom>
          <a:ln>
            <a:noFill/>
          </a:ln>
        </p:spPr>
      </p:pic>
      <p:pic>
        <p:nvPicPr>
          <p:cNvPr id="59" name="Grafik 58"/>
          <p:cNvPicPr/>
          <p:nvPr/>
        </p:nvPicPr>
        <p:blipFill>
          <a:blip r:embed="rId7"/>
          <a:stretch/>
        </p:blipFill>
        <p:spPr>
          <a:xfrm>
            <a:off x="26007840" y="763920"/>
            <a:ext cx="3789000" cy="1645200"/>
          </a:xfrm>
          <a:prstGeom prst="rect">
            <a:avLst/>
          </a:prstGeom>
          <a:ln>
            <a:noFill/>
          </a:ln>
        </p:spPr>
      </p:pic>
      <p:pic>
        <p:nvPicPr>
          <p:cNvPr id="60" name="Grafik 59"/>
          <p:cNvPicPr/>
          <p:nvPr/>
        </p:nvPicPr>
        <p:blipFill>
          <a:blip r:embed="rId8"/>
          <a:stretch/>
        </p:blipFill>
        <p:spPr>
          <a:xfrm>
            <a:off x="23715360" y="784080"/>
            <a:ext cx="1929960" cy="1919520"/>
          </a:xfrm>
          <a:prstGeom prst="rect">
            <a:avLst/>
          </a:prstGeom>
          <a:ln>
            <a:noFill/>
          </a:ln>
        </p:spPr>
      </p:pic>
      <p:sp>
        <p:nvSpPr>
          <p:cNvPr id="63" name="CustomShape 18"/>
          <p:cNvSpPr/>
          <p:nvPr/>
        </p:nvSpPr>
        <p:spPr>
          <a:xfrm>
            <a:off x="15641638" y="20973802"/>
            <a:ext cx="13483074" cy="1288091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just"/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The RBC Freiburg offers biannual</a:t>
            </a:r>
            <a:r>
              <a:rPr lang="en-US" sz="32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1-week full-day hands-on Galaxy training courses on 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HTS data analysis</a:t>
            </a:r>
            <a:r>
              <a:rPr lang="en-US" sz="32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. </a:t>
            </a:r>
            <a:r>
              <a:rPr lang="en-US" sz="32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Only for that workshop, we </a:t>
            </a:r>
            <a:r>
              <a:rPr lang="en-US" sz="32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teached</a:t>
            </a:r>
            <a:r>
              <a:rPr lang="en-US" sz="32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&gt;220 </a:t>
            </a:r>
            <a:r>
              <a:rPr lang="en-U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participants </a:t>
            </a:r>
            <a:r>
              <a:rPr lang="en-US" sz="32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in </a:t>
            </a:r>
            <a:r>
              <a:rPr lang="en-U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the last 3 </a:t>
            </a:r>
            <a:r>
              <a:rPr lang="en-US" sz="32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years. </a:t>
            </a:r>
            <a:r>
              <a:rPr lang="en-US" sz="32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Beside HTS data analysis workshops, in 2016 we offered workshops for Galaxy developers in cooperation with ELIXIR.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/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US" sz="18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US" sz="18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US" sz="18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US" sz="18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US" sz="18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US" sz="32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ea typeface="DejaVu Sans"/>
            </a:endParaRPr>
          </a:p>
          <a:p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06</a:t>
            </a:r>
            <a:r>
              <a:rPr lang="en-US" sz="3200" spc="-1" baseline="30000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th</a:t>
            </a:r>
            <a:r>
              <a:rPr lang="en-US" sz="3200" b="0" strike="noStrike" spc="-1" baseline="30000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– </a:t>
            </a:r>
            <a:r>
              <a:rPr lang="en-US" sz="32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0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7</a:t>
            </a:r>
            <a:r>
              <a:rPr lang="en-US" sz="3200" b="0" strike="noStrike" spc="-1" baseline="30000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th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Apr 2016 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Galaxy DevOps 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workshop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, 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Heidelberg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20</a:t>
            </a:r>
            <a:r>
              <a:rPr lang="en-US" sz="3200" b="0" strike="noStrike" spc="-1" baseline="30000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th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- 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21</a:t>
            </a:r>
            <a:r>
              <a:rPr lang="en-US" sz="3200" b="0" strike="noStrike" spc="-1" baseline="30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st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Oct 2016 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Swiss German Galaxy 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workshop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, 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Freiburg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27</a:t>
            </a:r>
            <a:r>
              <a:rPr lang="en-US" sz="3200" b="0" strike="noStrike" spc="-1" baseline="30000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th 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Oct 2016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de.NBI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data management 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workshop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, 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Kassel</a:t>
            </a:r>
          </a:p>
          <a:p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3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Upcoming </a:t>
            </a:r>
            <a:r>
              <a:rPr lang="en-US" sz="32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events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15</a:t>
            </a:r>
            <a:r>
              <a:rPr lang="en-US" sz="3200" b="0" strike="noStrike" spc="-1" baseline="30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th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- 16</a:t>
            </a:r>
            <a:r>
              <a:rPr lang="en-US" sz="3200" b="0" strike="noStrike" spc="-1" baseline="30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th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Dec 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2016, 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RNA-</a:t>
            </a:r>
            <a:r>
              <a:rPr lang="en-US" sz="32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seq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r>
              <a:rPr lang="en-US" sz="32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dat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 </a:t>
            </a:r>
            <a:r>
              <a:rPr lang="en-US" sz="32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nalysis </a:t>
            </a:r>
            <a:r>
              <a:rPr lang="en-US" sz="32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w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orkshop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, 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Freiburg</a:t>
            </a:r>
            <a:endParaRPr lang="en-US" sz="32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ea typeface="DejaVu Sans"/>
            </a:endParaRPr>
          </a:p>
          <a:p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13</a:t>
            </a:r>
            <a:r>
              <a:rPr lang="en-US" sz="3200" b="0" strike="noStrike" spc="-1" baseline="30000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th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- 17</a:t>
            </a:r>
            <a:r>
              <a:rPr lang="en-US" sz="3200" b="0" strike="noStrike" spc="-1" baseline="30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th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Feb 2017 Galaxy </a:t>
            </a:r>
            <a:r>
              <a:rPr lang="en-US" sz="32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HTS data analysis w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orkshop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, 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Freiburg</a:t>
            </a:r>
            <a:endParaRPr lang="en-US" sz="32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32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Hands-on </a:t>
            </a:r>
            <a:r>
              <a:rPr lang="en-US" sz="32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</a:t>
            </a:r>
            <a:r>
              <a:rPr lang="en-US" sz="32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raining </a:t>
            </a:r>
            <a:r>
              <a:rPr lang="en-US" sz="32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</a:t>
            </a:r>
            <a:r>
              <a:rPr lang="en-US" sz="32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aterial </a:t>
            </a:r>
            <a:r>
              <a:rPr lang="en-US" sz="3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for </a:t>
            </a:r>
            <a:r>
              <a:rPr lang="en-US" sz="3200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</a:t>
            </a:r>
            <a:r>
              <a:rPr lang="en-US" sz="32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elf-study </a:t>
            </a:r>
            <a:r>
              <a:rPr lang="en-US" sz="3200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</a:t>
            </a:r>
            <a:r>
              <a:rPr lang="en-US" sz="32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vailable</a:t>
            </a:r>
          </a:p>
          <a:p>
            <a:r>
              <a:rPr lang="en-US" sz="32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To overcome limited capacities in our workshops, we developed free accessible training material for self-learning</a:t>
            </a:r>
            <a:r>
              <a:rPr lang="en-US" sz="3200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.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                            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" name="CustomShape 19"/>
          <p:cNvSpPr/>
          <p:nvPr/>
        </p:nvSpPr>
        <p:spPr>
          <a:xfrm>
            <a:off x="1168054" y="11180714"/>
            <a:ext cx="13441466" cy="165618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just">
              <a:lnSpc>
                <a:spcPct val="100000"/>
              </a:lnSpc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RBC 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Freiburg 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offers tools, services and training for the analysis of </a:t>
            </a:r>
            <a:r>
              <a:rPr lang="en-US" sz="32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high-throughput sequencing (HTS) data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</a:t>
            </a:r>
            <a:r>
              <a:rPr lang="en-US" sz="32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RNA-RNA </a:t>
            </a:r>
            <a:r>
              <a:rPr lang="en-US" sz="3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interactions, </a:t>
            </a:r>
            <a:r>
              <a:rPr lang="en-US" sz="320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and </a:t>
            </a:r>
            <a:r>
              <a:rPr lang="en-US" sz="32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RNA-protein interactions</a:t>
            </a:r>
            <a:r>
              <a:rPr lang="en-US" sz="32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. </a:t>
            </a:r>
            <a:endParaRPr lang="en-US" sz="180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grpSp>
        <p:nvGrpSpPr>
          <p:cNvPr id="2" name="Gruppieren 1"/>
          <p:cNvGrpSpPr/>
          <p:nvPr/>
        </p:nvGrpSpPr>
        <p:grpSpPr>
          <a:xfrm>
            <a:off x="3980862" y="12799796"/>
            <a:ext cx="8060400" cy="5221678"/>
            <a:chOff x="3404798" y="13773002"/>
            <a:chExt cx="8060400" cy="5221678"/>
          </a:xfrm>
        </p:grpSpPr>
        <p:pic>
          <p:nvPicPr>
            <p:cNvPr id="66" name="Grafik 65"/>
            <p:cNvPicPr/>
            <p:nvPr/>
          </p:nvPicPr>
          <p:blipFill>
            <a:blip r:embed="rId9"/>
            <a:stretch/>
          </p:blipFill>
          <p:spPr>
            <a:xfrm>
              <a:off x="3404798" y="13773002"/>
              <a:ext cx="8060400" cy="5120280"/>
            </a:xfrm>
            <a:prstGeom prst="rect">
              <a:avLst/>
            </a:prstGeom>
            <a:ln>
              <a:noFill/>
            </a:ln>
          </p:spPr>
        </p:pic>
        <p:sp>
          <p:nvSpPr>
            <p:cNvPr id="67" name="CustomShape 21"/>
            <p:cNvSpPr/>
            <p:nvPr/>
          </p:nvSpPr>
          <p:spPr>
            <a:xfrm>
              <a:off x="3463024" y="15549840"/>
              <a:ext cx="2711160" cy="6894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r>
                <a:rPr lang="en-US" sz="1400" b="0" strike="noStrike" spc="-1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- analysis of CLIPseq data</a:t>
              </a:r>
              <a:endPara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endParaRPr>
            </a:p>
            <a:p>
              <a:r>
                <a:rPr lang="en-US" sz="1400" b="0" strike="noStrike" spc="-1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- detection of RNA motifs</a:t>
              </a:r>
              <a:endPara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endParaRPr>
            </a:p>
          </p:txBody>
        </p:sp>
        <p:sp>
          <p:nvSpPr>
            <p:cNvPr id="68" name="CustomShape 22"/>
            <p:cNvSpPr/>
            <p:nvPr/>
          </p:nvSpPr>
          <p:spPr>
            <a:xfrm>
              <a:off x="8257504" y="15576840"/>
              <a:ext cx="2580120" cy="8892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r>
                <a:rPr lang="en-US" sz="1400" b="0" strike="noStrike" spc="-1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- RNA-protein interactions</a:t>
              </a:r>
              <a:endPara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endParaRPr>
            </a:p>
            <a:p>
              <a:r>
                <a:rPr lang="en-US" sz="1400" b="0" strike="noStrike" spc="-1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- RNA structure prediction</a:t>
              </a:r>
              <a:endPara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endParaRPr>
            </a:p>
          </p:txBody>
        </p:sp>
        <p:sp>
          <p:nvSpPr>
            <p:cNvPr id="69" name="CustomShape 23"/>
            <p:cNvSpPr/>
            <p:nvPr/>
          </p:nvSpPr>
          <p:spPr>
            <a:xfrm>
              <a:off x="3460864" y="18105480"/>
              <a:ext cx="2621880" cy="8892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r>
                <a:rPr lang="en-US" sz="1400" b="0" strike="noStrike" spc="-1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- detection of ncRNAs</a:t>
              </a:r>
              <a:endPara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endParaRPr>
            </a:p>
            <a:p>
              <a:r>
                <a:rPr lang="en-US" sz="1400" b="0" strike="noStrike" spc="-1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- RNA structure prediction</a:t>
              </a:r>
              <a:endPara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endParaRPr>
            </a:p>
            <a:p>
              <a:r>
                <a:rPr lang="en-US" sz="1400" b="0" strike="noStrike" spc="-1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- RNA conserveration</a:t>
              </a:r>
              <a:endPara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endParaRPr>
            </a:p>
          </p:txBody>
        </p:sp>
        <p:sp>
          <p:nvSpPr>
            <p:cNvPr id="70" name="CustomShape 24"/>
            <p:cNvSpPr/>
            <p:nvPr/>
          </p:nvSpPr>
          <p:spPr>
            <a:xfrm>
              <a:off x="8257504" y="18195120"/>
              <a:ext cx="2580120" cy="6894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r>
                <a:rPr lang="en-US" sz="1400" b="0" strike="noStrike" spc="-1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- ncRNA target prediction</a:t>
              </a:r>
              <a:endPara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endParaRPr>
            </a:p>
            <a:p>
              <a:r>
                <a:rPr lang="en-US" sz="1400" b="0" strike="noStrike" spc="-1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- miRNA/ncRNA detection</a:t>
              </a:r>
              <a:endPara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endParaRPr>
            </a:p>
          </p:txBody>
        </p:sp>
      </p:grpSp>
      <p:pic>
        <p:nvPicPr>
          <p:cNvPr id="71" name="Grafik 70"/>
          <p:cNvPicPr/>
          <p:nvPr/>
        </p:nvPicPr>
        <p:blipFill>
          <a:blip r:embed="rId10"/>
          <a:stretch/>
        </p:blipFill>
        <p:spPr>
          <a:xfrm>
            <a:off x="21022560" y="293760"/>
            <a:ext cx="2563560" cy="2563560"/>
          </a:xfrm>
          <a:prstGeom prst="rect">
            <a:avLst/>
          </a:prstGeom>
          <a:ln>
            <a:noFill/>
          </a:ln>
        </p:spPr>
      </p:pic>
      <p:sp>
        <p:nvSpPr>
          <p:cNvPr id="72" name="CustomShape 25"/>
          <p:cNvSpPr/>
          <p:nvPr/>
        </p:nvSpPr>
        <p:spPr>
          <a:xfrm>
            <a:off x="15641638" y="11180714"/>
            <a:ext cx="13483074" cy="849694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32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Organisation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of 6 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training courses 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aimed at teaching users common HTS 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techniques, tool development, and Galaxy implementation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32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Organisation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of 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contribution fests 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aimed at making software more readily available 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Ongoing 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evaluation of new 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analysis techniques, methods 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and software for RNA-RNA and RNA-protein 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interactions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Successful 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migration of all our training material and documentation of standard analysis workflows to online repositories for easier collaboration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Ongoing 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curation 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and development of 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training material to include newer versions of 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tools, and</a:t>
            </a:r>
            <a:r>
              <a:rPr lang="en-US" sz="32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to cover emerging new </a:t>
            </a:r>
            <a:r>
              <a:rPr lang="en-US" sz="32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techniques requested by users 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32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Development and maintenance of standard analysis pipelines and  definition of SOPs</a:t>
            </a:r>
            <a:endParaRPr lang="en-US" sz="32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Active </a:t>
            </a:r>
            <a:r>
              <a:rPr lang="en-U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articipation in the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BioStars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forum 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to 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offer answers to frequently asked 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user-questions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32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Close cooperation and knowledge exchange with ELIXIR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grpSp>
        <p:nvGrpSpPr>
          <p:cNvPr id="4" name="Gruppieren 3"/>
          <p:cNvGrpSpPr/>
          <p:nvPr/>
        </p:nvGrpSpPr>
        <p:grpSpPr>
          <a:xfrm>
            <a:off x="16433750" y="23700712"/>
            <a:ext cx="12390665" cy="4545898"/>
            <a:chOff x="17009813" y="22692600"/>
            <a:chExt cx="11856778" cy="4545898"/>
          </a:xfrm>
        </p:grpSpPr>
        <p:pic>
          <p:nvPicPr>
            <p:cNvPr id="57" name="Grafik 56"/>
            <p:cNvPicPr/>
            <p:nvPr/>
          </p:nvPicPr>
          <p:blipFill>
            <a:blip r:embed="rId11"/>
            <a:stretch/>
          </p:blipFill>
          <p:spPr>
            <a:xfrm>
              <a:off x="17096430" y="22692600"/>
              <a:ext cx="5097960" cy="3823200"/>
            </a:xfrm>
            <a:prstGeom prst="rect">
              <a:avLst/>
            </a:prstGeom>
            <a:ln w="38160">
              <a:solidFill>
                <a:srgbClr val="00ADEF"/>
              </a:solidFill>
              <a:round/>
            </a:ln>
          </p:spPr>
        </p:pic>
        <p:pic>
          <p:nvPicPr>
            <p:cNvPr id="58" name="Grafik 57"/>
            <p:cNvPicPr/>
            <p:nvPr/>
          </p:nvPicPr>
          <p:blipFill>
            <a:blip r:embed="rId12"/>
            <a:stretch/>
          </p:blipFill>
          <p:spPr>
            <a:xfrm>
              <a:off x="22770454" y="22692600"/>
              <a:ext cx="5815456" cy="3825818"/>
            </a:xfrm>
            <a:prstGeom prst="rect">
              <a:avLst/>
            </a:prstGeom>
            <a:ln w="38160">
              <a:solidFill>
                <a:srgbClr val="00ADEF"/>
              </a:solidFill>
              <a:round/>
            </a:ln>
          </p:spPr>
        </p:pic>
        <p:sp>
          <p:nvSpPr>
            <p:cNvPr id="73" name="CustomShape 26"/>
            <p:cNvSpPr/>
            <p:nvPr/>
          </p:nvSpPr>
          <p:spPr>
            <a:xfrm>
              <a:off x="17009813" y="26573760"/>
              <a:ext cx="11856778" cy="664738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r>
                <a:rPr lang="en-US" sz="2400" b="0" strike="noStrike" spc="-1" dirty="0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DejaVu Sans"/>
                </a:rPr>
                <a:t>Freiburg Galaxy HTS data analysis workshops February (left) and September 2016 (right)</a:t>
              </a:r>
              <a:endPara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endParaRPr>
            </a:p>
          </p:txBody>
        </p:sp>
      </p:grpSp>
      <p:grpSp>
        <p:nvGrpSpPr>
          <p:cNvPr id="6" name="Gruppieren 5"/>
          <p:cNvGrpSpPr/>
          <p:nvPr/>
        </p:nvGrpSpPr>
        <p:grpSpPr>
          <a:xfrm>
            <a:off x="1168054" y="25343556"/>
            <a:ext cx="13463934" cy="2975062"/>
            <a:chOff x="1168054" y="24574202"/>
            <a:chExt cx="13463934" cy="2975062"/>
          </a:xfrm>
        </p:grpSpPr>
        <p:sp>
          <p:nvSpPr>
            <p:cNvPr id="65" name="CustomShape 20"/>
            <p:cNvSpPr/>
            <p:nvPr/>
          </p:nvSpPr>
          <p:spPr>
            <a:xfrm>
              <a:off x="1217520" y="24574202"/>
              <a:ext cx="13414468" cy="2975062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just">
                <a:lnSpc>
                  <a:spcPct val="100000"/>
                </a:lnSpc>
              </a:pPr>
              <a:r>
                <a:rPr lang="en-US" sz="32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	</a:t>
              </a:r>
              <a:r>
                <a:rPr lang="en-US" sz="3200" spc="-1" dirty="0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			</a:t>
              </a:r>
              <a:r>
                <a:rPr lang="en-US" sz="3200" b="0" strike="noStrike" spc="-1" dirty="0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The RBC Freiburg is actively involved </a:t>
              </a:r>
              <a:r>
                <a:rPr lang="en-US" sz="32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in making </a:t>
              </a:r>
              <a:r>
                <a:rPr lang="en-US" sz="3200" b="0" strike="noStrike" spc="-1" dirty="0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software user-accessible. Tools relevant </a:t>
              </a:r>
              <a:r>
                <a:rPr lang="en-US" sz="32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for HTS </a:t>
              </a:r>
              <a:r>
                <a:rPr lang="en-US" sz="3200" b="0" strike="noStrike" spc="-1" dirty="0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data analysis</a:t>
              </a:r>
              <a:r>
                <a:rPr lang="en-US" sz="32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, </a:t>
              </a:r>
              <a:r>
                <a:rPr lang="en-US" sz="3200" b="0" strike="noStrike" spc="-1" dirty="0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RNA-protein </a:t>
              </a:r>
              <a:r>
                <a:rPr lang="en-US" sz="32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interaction </a:t>
              </a:r>
              <a:r>
                <a:rPr lang="en-US" sz="32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</a:rPr>
                <a:t>analysis (e.g.  CLIP experiments</a:t>
              </a:r>
              <a:r>
                <a:rPr lang="en-US" sz="3200" spc="-1" dirty="0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</a:rPr>
                <a:t>), </a:t>
              </a:r>
              <a:r>
                <a:rPr lang="en-US" sz="3200" b="0" strike="noStrike" spc="-1" dirty="0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RNA-RNA </a:t>
              </a:r>
              <a:r>
                <a:rPr lang="en-US" sz="32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interaction </a:t>
              </a:r>
              <a:r>
                <a:rPr lang="en-US" sz="3200" b="0" strike="noStrike" spc="-1" dirty="0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analysis are made </a:t>
              </a:r>
              <a:r>
                <a:rPr lang="en-US" sz="32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available through distribution channels </a:t>
              </a:r>
              <a:r>
                <a:rPr lang="en-US" sz="3200" spc="-1" dirty="0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such as</a:t>
              </a:r>
              <a:r>
                <a:rPr lang="en-US" sz="3200" b="0" strike="noStrike" spc="-1" dirty="0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 </a:t>
              </a:r>
              <a:r>
                <a:rPr lang="en-US" sz="3200" b="0" strike="noStrike" spc="-1" dirty="0" err="1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Conda</a:t>
              </a:r>
              <a:r>
                <a:rPr lang="en-US" sz="3200" b="0" strike="noStrike" spc="-1" baseline="30000" dirty="0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(2)</a:t>
              </a:r>
              <a:r>
                <a:rPr lang="en-US" sz="3200" b="0" strike="noStrike" spc="-1" dirty="0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.</a:t>
              </a:r>
              <a:endPara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endParaRPr>
            </a:p>
            <a:p>
              <a:pPr algn="r">
                <a:lnSpc>
                  <a:spcPct val="100000"/>
                </a:lnSpc>
              </a:pPr>
              <a:endPara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lang="en-US" sz="2600" b="0" strike="noStrike" spc="-1" dirty="0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		</a:t>
              </a:r>
              <a:endPara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endParaRPr>
            </a:p>
          </p:txBody>
        </p:sp>
        <p:pic>
          <p:nvPicPr>
            <p:cNvPr id="75" name="Grafik 74"/>
            <p:cNvPicPr/>
            <p:nvPr/>
          </p:nvPicPr>
          <p:blipFill>
            <a:blip r:embed="rId13"/>
            <a:stretch/>
          </p:blipFill>
          <p:spPr>
            <a:xfrm>
              <a:off x="1168054" y="24646210"/>
              <a:ext cx="3296426" cy="50544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79" name="CustomShape 30"/>
          <p:cNvSpPr/>
          <p:nvPr/>
        </p:nvSpPr>
        <p:spPr>
          <a:xfrm>
            <a:off x="15641638" y="10028586"/>
            <a:ext cx="13483074" cy="1003680"/>
          </a:xfrm>
          <a:prstGeom prst="rect">
            <a:avLst/>
          </a:prstGeom>
          <a:solidFill>
            <a:srgbClr val="00ADE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6000" b="1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Progress </a:t>
            </a:r>
            <a:r>
              <a:rPr lang="en-US" sz="6000" b="1" strike="noStrike" spc="-1" dirty="0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report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2" name="Grafik 81"/>
          <p:cNvPicPr/>
          <p:nvPr/>
        </p:nvPicPr>
        <p:blipFill>
          <a:blip r:embed="rId14"/>
          <a:stretch/>
        </p:blipFill>
        <p:spPr>
          <a:xfrm>
            <a:off x="16433750" y="34636754"/>
            <a:ext cx="4987793" cy="6189756"/>
          </a:xfrm>
          <a:prstGeom prst="rect">
            <a:avLst/>
          </a:prstGeom>
          <a:ln w="38160">
            <a:solidFill>
              <a:srgbClr val="00ADEF"/>
            </a:solidFill>
            <a:round/>
          </a:ln>
        </p:spPr>
      </p:pic>
      <p:pic>
        <p:nvPicPr>
          <p:cNvPr id="84" name="Grafik 83"/>
          <p:cNvPicPr/>
          <p:nvPr/>
        </p:nvPicPr>
        <p:blipFill>
          <a:blip r:embed="rId15"/>
          <a:stretch/>
        </p:blipFill>
        <p:spPr>
          <a:xfrm>
            <a:off x="22227362" y="35087370"/>
            <a:ext cx="761760" cy="761760"/>
          </a:xfrm>
          <a:prstGeom prst="rect">
            <a:avLst/>
          </a:prstGeom>
          <a:ln>
            <a:noFill/>
          </a:ln>
        </p:spPr>
      </p:pic>
      <p:sp>
        <p:nvSpPr>
          <p:cNvPr id="86" name="TextShape 32"/>
          <p:cNvSpPr txBox="1"/>
          <p:nvPr/>
        </p:nvSpPr>
        <p:spPr>
          <a:xfrm>
            <a:off x="23109104" y="35087370"/>
            <a:ext cx="5303160" cy="8283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https://github.com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/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bgruening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/training-material</a:t>
            </a:r>
          </a:p>
        </p:txBody>
      </p:sp>
      <p:grpSp>
        <p:nvGrpSpPr>
          <p:cNvPr id="5" name="Gruppieren 4"/>
          <p:cNvGrpSpPr/>
          <p:nvPr/>
        </p:nvGrpSpPr>
        <p:grpSpPr>
          <a:xfrm>
            <a:off x="22410414" y="36345746"/>
            <a:ext cx="6035040" cy="3566160"/>
            <a:chOff x="23425200" y="35805600"/>
            <a:chExt cx="6035040" cy="3566160"/>
          </a:xfrm>
        </p:grpSpPr>
        <p:sp>
          <p:nvSpPr>
            <p:cNvPr id="83" name="TextShape 31"/>
            <p:cNvSpPr txBox="1"/>
            <p:nvPr/>
          </p:nvSpPr>
          <p:spPr>
            <a:xfrm>
              <a:off x="24010920" y="35805600"/>
              <a:ext cx="5449320" cy="3566160"/>
            </a:xfrm>
            <a:prstGeom prst="rect">
              <a:avLst/>
            </a:prstGeom>
            <a:noFill/>
            <a:ln>
              <a:noFill/>
            </a:ln>
          </p:spPr>
          <p:txBody>
            <a:bodyPr lIns="90000" tIns="45000" rIns="90000" bIns="45000"/>
            <a:lstStyle/>
            <a:p>
              <a:r>
                <a:rPr lang="en-US" sz="3200" spc="-1" dirty="0" err="1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d</a:t>
              </a:r>
              <a:r>
                <a:rPr lang="en-US" sz="3200" b="0" strike="noStrike" spc="-1" dirty="0" err="1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ocker</a:t>
              </a:r>
              <a:r>
                <a:rPr lang="en-US" sz="3200" b="0" strike="noStrike" spc="-1" dirty="0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 image </a:t>
              </a:r>
              <a:r>
                <a:rPr lang="en-US" sz="32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a</a:t>
              </a:r>
              <a:r>
                <a:rPr lang="en-US" sz="3200" b="0" strike="noStrike" spc="-1" dirty="0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vailable</a:t>
              </a:r>
              <a:endPara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endParaRPr>
            </a:p>
            <a:p>
              <a:r>
                <a:rPr lang="en-US" sz="32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v</a:t>
              </a:r>
              <a:r>
                <a:rPr lang="en-US" sz="3200" b="0" strike="noStrike" spc="-1" dirty="0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ideo available</a:t>
              </a:r>
              <a:endPara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endParaRPr>
            </a:p>
            <a:p>
              <a:r>
                <a:rPr lang="en-US" sz="3200" spc="-1" dirty="0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Interactive t</a:t>
              </a:r>
              <a:r>
                <a:rPr lang="en-US" sz="3200" b="0" strike="noStrike" spc="-1" dirty="0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our available</a:t>
              </a:r>
              <a:endPara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endParaRPr>
            </a:p>
            <a:p>
              <a:r>
                <a:rPr lang="en-US" sz="32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G</a:t>
              </a:r>
              <a:r>
                <a:rPr lang="en-US" sz="3200" b="0" strike="noStrike" spc="-1" dirty="0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alaxy page </a:t>
              </a:r>
              <a:r>
                <a:rPr lang="en-US" sz="32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a</a:t>
              </a:r>
              <a:r>
                <a:rPr lang="en-US" sz="3200" b="0" strike="noStrike" spc="-1" dirty="0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vailable</a:t>
              </a:r>
              <a:endPara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endParaRPr>
            </a:p>
            <a:p>
              <a:r>
                <a:rPr lang="en-US" sz="32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a</a:t>
              </a:r>
              <a:r>
                <a:rPr lang="en-US" sz="3200" b="0" strike="noStrike" spc="-1" dirty="0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nnotated text </a:t>
              </a:r>
              <a:r>
                <a:rPr lang="en-US" sz="32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a</a:t>
              </a:r>
              <a:r>
                <a:rPr lang="en-US" sz="3200" b="0" strike="noStrike" spc="-1" dirty="0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vailable</a:t>
              </a:r>
              <a:endPara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endParaRPr>
            </a:p>
            <a:p>
              <a:r>
                <a:rPr lang="en-US" sz="32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i</a:t>
              </a:r>
              <a:r>
                <a:rPr lang="en-US" sz="3200" b="0" strike="noStrike" spc="-1" dirty="0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ntroductory </a:t>
              </a:r>
              <a:r>
                <a:rPr lang="en-US" sz="32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s</a:t>
              </a:r>
              <a:r>
                <a:rPr lang="en-US" sz="3200" b="0" strike="noStrike" spc="-1" dirty="0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lides </a:t>
              </a:r>
              <a:r>
                <a:rPr lang="en-US" sz="32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a</a:t>
              </a:r>
              <a:r>
                <a:rPr lang="en-US" sz="3200" b="0" strike="noStrike" spc="-1" dirty="0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vailable</a:t>
              </a:r>
              <a:endPara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endParaRPr>
            </a:p>
          </p:txBody>
        </p:sp>
        <p:pic>
          <p:nvPicPr>
            <p:cNvPr id="85" name="Grafik 84"/>
            <p:cNvPicPr/>
            <p:nvPr/>
          </p:nvPicPr>
          <p:blipFill>
            <a:blip r:embed="rId16"/>
            <a:stretch/>
          </p:blipFill>
          <p:spPr>
            <a:xfrm>
              <a:off x="23436720" y="35854306"/>
              <a:ext cx="457200" cy="4572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7" name="Grafik 86"/>
            <p:cNvPicPr/>
            <p:nvPr/>
          </p:nvPicPr>
          <p:blipFill>
            <a:blip r:embed="rId17"/>
            <a:stretch/>
          </p:blipFill>
          <p:spPr>
            <a:xfrm>
              <a:off x="23444640" y="36363394"/>
              <a:ext cx="380160" cy="38016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8" name="Grafik 87"/>
            <p:cNvPicPr/>
            <p:nvPr/>
          </p:nvPicPr>
          <p:blipFill>
            <a:blip r:embed="rId18"/>
            <a:stretch/>
          </p:blipFill>
          <p:spPr>
            <a:xfrm>
              <a:off x="23444640" y="37357826"/>
              <a:ext cx="393840" cy="39384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9" name="Grafik 88"/>
            <p:cNvPicPr/>
            <p:nvPr/>
          </p:nvPicPr>
          <p:blipFill>
            <a:blip r:embed="rId19"/>
            <a:stretch/>
          </p:blipFill>
          <p:spPr>
            <a:xfrm>
              <a:off x="23444640" y="36889770"/>
              <a:ext cx="357840" cy="35784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90" name="Grafik 89"/>
            <p:cNvPicPr/>
            <p:nvPr/>
          </p:nvPicPr>
          <p:blipFill>
            <a:blip r:embed="rId20"/>
            <a:stretch/>
          </p:blipFill>
          <p:spPr>
            <a:xfrm>
              <a:off x="23425200" y="37809322"/>
              <a:ext cx="446400" cy="4464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91" name="Grafik 90"/>
            <p:cNvPicPr/>
            <p:nvPr/>
          </p:nvPicPr>
          <p:blipFill>
            <a:blip r:embed="rId21"/>
            <a:stretch/>
          </p:blipFill>
          <p:spPr>
            <a:xfrm>
              <a:off x="23450040" y="38333538"/>
              <a:ext cx="426240" cy="42624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7" name="Gruppieren 6"/>
          <p:cNvGrpSpPr/>
          <p:nvPr/>
        </p:nvGrpSpPr>
        <p:grpSpPr>
          <a:xfrm>
            <a:off x="1168054" y="20947010"/>
            <a:ext cx="13378316" cy="3843216"/>
            <a:chOff x="1168054" y="20511086"/>
            <a:chExt cx="13378316" cy="3843216"/>
          </a:xfrm>
        </p:grpSpPr>
        <p:graphicFrame>
          <p:nvGraphicFramePr>
            <p:cNvPr id="61" name="Diagramm 60"/>
            <p:cNvGraphicFramePr/>
            <p:nvPr>
              <p:extLst>
                <p:ext uri="{D42A27DB-BD31-4B8C-83A1-F6EECF244321}">
                  <p14:modId xmlns:p14="http://schemas.microsoft.com/office/powerpoint/2010/main" val="2814046359"/>
                </p:ext>
              </p:extLst>
            </p:nvPr>
          </p:nvGraphicFramePr>
          <p:xfrm>
            <a:off x="9824201" y="20569538"/>
            <a:ext cx="4722169" cy="378476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2"/>
            </a:graphicData>
          </a:graphic>
        </p:graphicFrame>
        <p:sp>
          <p:nvSpPr>
            <p:cNvPr id="62" name="CustomShape 17"/>
            <p:cNvSpPr/>
            <p:nvPr/>
          </p:nvSpPr>
          <p:spPr>
            <a:xfrm>
              <a:off x="1168054" y="20511086"/>
              <a:ext cx="8222790" cy="3415044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just">
                <a:lnSpc>
                  <a:spcPct val="100000"/>
                </a:lnSpc>
              </a:pPr>
              <a:r>
                <a:rPr lang="en-US" sz="3200" b="0" strike="noStrike" spc="-1" dirty="0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DejaVu Sans"/>
                </a:rPr>
                <a:t>			The Freiburg </a:t>
              </a:r>
              <a:r>
                <a:rPr lang="en-US" sz="32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DejaVu Sans"/>
                </a:rPr>
                <a:t>Galaxy </a:t>
              </a:r>
              <a:r>
                <a:rPr lang="en-US" sz="3200" b="0" strike="noStrike" spc="-1" dirty="0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DejaVu Sans"/>
                </a:rPr>
                <a:t>server</a:t>
              </a:r>
              <a:r>
                <a:rPr lang="en-US" sz="3200" b="0" strike="noStrike" spc="-1" baseline="30000" dirty="0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DejaVu Sans"/>
                </a:rPr>
                <a:t>(1)</a:t>
              </a:r>
              <a:r>
                <a:rPr lang="en-US" sz="3200" b="0" strike="noStrike" spc="-1" dirty="0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DejaVu Sans"/>
                </a:rPr>
                <a:t> enables scientists for accessible</a:t>
              </a:r>
              <a:r>
                <a:rPr lang="en-US" sz="32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DejaVu Sans"/>
                </a:rPr>
                <a:t>, reproducible and transparent research </a:t>
              </a:r>
              <a:r>
                <a:rPr lang="en-US" sz="3200" b="0" strike="noStrike" spc="-1" dirty="0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DejaVu Sans"/>
                </a:rPr>
                <a:t>of </a:t>
              </a:r>
              <a:r>
                <a:rPr lang="en-US" sz="32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DejaVu Sans"/>
                </a:rPr>
                <a:t>biomedical </a:t>
              </a:r>
              <a:r>
                <a:rPr lang="en-US" sz="3200" spc="-1" dirty="0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DejaVu Sans"/>
                </a:rPr>
                <a:t>data</a:t>
              </a:r>
              <a:r>
                <a:rPr lang="en-US" sz="3200" b="0" strike="noStrike" spc="-1" dirty="0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DejaVu Sans"/>
                </a:rPr>
                <a:t>.</a:t>
              </a:r>
              <a:r>
                <a:rPr lang="en-US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 </a:t>
              </a:r>
              <a:r>
                <a:rPr lang="en-US" sz="3200" b="0" strike="noStrike" spc="-1" dirty="0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DejaVu Sans"/>
                </a:rPr>
                <a:t>As part of the </a:t>
              </a:r>
              <a:r>
                <a:rPr lang="en-US" sz="3200" b="0" strike="noStrike" spc="-1" dirty="0" err="1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DejaVu Sans"/>
                </a:rPr>
                <a:t>de.NBI</a:t>
              </a:r>
              <a:r>
                <a:rPr lang="en-US" sz="3200" b="0" strike="noStrike" spc="-1" dirty="0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DejaVu Sans"/>
                </a:rPr>
                <a:t> Cloud, the Freiburg Galaxy </a:t>
              </a:r>
              <a:r>
                <a:rPr lang="en-US" sz="3200" spc="-1" dirty="0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DejaVu Sans"/>
                </a:rPr>
                <a:t>server will be a</a:t>
              </a:r>
              <a:r>
                <a:rPr lang="en-US" sz="3200" b="0" strike="noStrike" spc="-1" dirty="0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DejaVu Sans"/>
                </a:rPr>
                <a:t>vailable </a:t>
              </a:r>
              <a:r>
                <a:rPr lang="en-US" sz="32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DejaVu Sans"/>
                </a:rPr>
                <a:t>for all </a:t>
              </a:r>
              <a:r>
                <a:rPr lang="en-US" sz="32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DejaVu Sans"/>
                </a:rPr>
                <a:t>G</a:t>
              </a:r>
              <a:r>
                <a:rPr lang="en-US" sz="3200" b="0" strike="noStrike" spc="-1" dirty="0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DejaVu Sans"/>
                </a:rPr>
                <a:t>erman </a:t>
              </a:r>
              <a:r>
                <a:rPr lang="en-US" sz="32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DejaVu Sans"/>
                </a:rPr>
                <a:t>research facilities </a:t>
              </a:r>
              <a:r>
                <a:rPr lang="en-US" sz="3200" b="0" strike="noStrike" spc="-1" dirty="0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DejaVu Sans"/>
                </a:rPr>
                <a:t>in the beginning of 2017.</a:t>
              </a:r>
              <a:endPara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endParaRPr>
            </a:p>
          </p:txBody>
        </p:sp>
        <p:pic>
          <p:nvPicPr>
            <p:cNvPr id="76" name="Grafik 75"/>
            <p:cNvPicPr/>
            <p:nvPr/>
          </p:nvPicPr>
          <p:blipFill>
            <a:blip r:embed="rId23"/>
            <a:stretch/>
          </p:blipFill>
          <p:spPr>
            <a:xfrm>
              <a:off x="1231398" y="20569538"/>
              <a:ext cx="2528944" cy="54828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8" name="Gruppieren 7"/>
          <p:cNvGrpSpPr/>
          <p:nvPr/>
        </p:nvGrpSpPr>
        <p:grpSpPr>
          <a:xfrm>
            <a:off x="1168054" y="28318618"/>
            <a:ext cx="13441466" cy="3744416"/>
            <a:chOff x="1285160" y="28174602"/>
            <a:chExt cx="13441466" cy="3744416"/>
          </a:xfrm>
        </p:grpSpPr>
        <p:pic>
          <p:nvPicPr>
            <p:cNvPr id="80" name="Grafik 79"/>
            <p:cNvPicPr/>
            <p:nvPr/>
          </p:nvPicPr>
          <p:blipFill>
            <a:blip r:embed="rId24"/>
            <a:stretch/>
          </p:blipFill>
          <p:spPr>
            <a:xfrm>
              <a:off x="1346494" y="28174602"/>
              <a:ext cx="5222160" cy="590760"/>
            </a:xfrm>
            <a:prstGeom prst="rect">
              <a:avLst/>
            </a:prstGeom>
            <a:ln w="25560">
              <a:noFill/>
            </a:ln>
          </p:spPr>
        </p:pic>
        <p:sp>
          <p:nvSpPr>
            <p:cNvPr id="93" name="CustomShape 20"/>
            <p:cNvSpPr/>
            <p:nvPr/>
          </p:nvSpPr>
          <p:spPr>
            <a:xfrm>
              <a:off x="1285160" y="28247056"/>
              <a:ext cx="13441466" cy="3671962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just">
                <a:lnSpc>
                  <a:spcPct val="100000"/>
                </a:lnSpc>
              </a:pPr>
              <a:r>
                <a:rPr lang="en-US" sz="3200" spc="-1" dirty="0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						The main aim is the development of the RNA workbench</a:t>
              </a:r>
              <a:r>
                <a:rPr lang="en-US" sz="3200" spc="-1" baseline="30000" dirty="0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(3)</a:t>
              </a:r>
              <a:r>
                <a:rPr lang="en-US" sz="3200" spc="-1" dirty="0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, a s</a:t>
              </a:r>
              <a:r>
                <a:rPr lang="en-US" sz="3200" b="0" strike="noStrike" spc="-1" dirty="0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erver </a:t>
              </a:r>
              <a:r>
                <a:rPr lang="en-US" sz="32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for a series of RNA research </a:t>
              </a:r>
              <a:r>
                <a:rPr lang="en-US" sz="3200" b="0" strike="noStrike" spc="-1" dirty="0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tools. Among 55 RNA analysis tools, there are applications for e.g. for </a:t>
              </a:r>
              <a:r>
                <a:rPr lang="en-US" sz="32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sequence-structure alignments (</a:t>
              </a:r>
              <a:r>
                <a:rPr lang="en-US" sz="3200" b="0" strike="noStrike" spc="-1" dirty="0" err="1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LocARNA</a:t>
              </a:r>
              <a:r>
                <a:rPr lang="en-US" sz="32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, CARNA, MARNA), clustering (</a:t>
              </a:r>
              <a:r>
                <a:rPr lang="en-US" sz="3200" b="0" strike="noStrike" spc="-1" dirty="0" err="1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ExpaRNA</a:t>
              </a:r>
              <a:r>
                <a:rPr lang="en-US" sz="32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), interaction prediction (</a:t>
              </a:r>
              <a:r>
                <a:rPr lang="en-US" sz="3200" b="0" strike="noStrike" spc="-1" dirty="0" err="1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IntaRNA</a:t>
              </a:r>
              <a:r>
                <a:rPr lang="en-US" sz="32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, </a:t>
              </a:r>
              <a:r>
                <a:rPr lang="en-US" sz="3200" b="0" strike="noStrike" spc="-1" dirty="0" err="1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CopraRNA</a:t>
              </a:r>
              <a:r>
                <a:rPr lang="en-US" sz="32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), homolog identification (</a:t>
              </a:r>
              <a:r>
                <a:rPr lang="en-US" sz="3200" b="0" strike="noStrike" spc="-1" dirty="0" err="1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GLASSgo</a:t>
              </a:r>
              <a:r>
                <a:rPr lang="en-US" sz="32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), sequence design (</a:t>
              </a:r>
              <a:r>
                <a:rPr lang="en-US" sz="3200" b="0" strike="noStrike" spc="-1" dirty="0" err="1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AntaRNA</a:t>
              </a:r>
              <a:r>
                <a:rPr lang="en-US" sz="32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, INFORNA, </a:t>
              </a:r>
              <a:r>
                <a:rPr lang="en-US" sz="3200" b="0" strike="noStrike" spc="-1" dirty="0" err="1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SECISDesign</a:t>
              </a:r>
              <a:r>
                <a:rPr lang="en-US" sz="32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), CRISPR repeat analyses (</a:t>
              </a:r>
              <a:r>
                <a:rPr lang="en-US" sz="3200" b="0" strike="noStrike" spc="-1" dirty="0" err="1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CRISPRmap</a:t>
              </a:r>
              <a:r>
                <a:rPr lang="en-US" sz="3200" b="0" strike="noStrike" spc="-1" dirty="0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), </a:t>
              </a:r>
              <a:r>
                <a:rPr lang="en-US" sz="32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and many more tasks.</a:t>
              </a:r>
              <a:r>
                <a:rPr lang="en-US" sz="36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 </a:t>
              </a:r>
              <a:endPara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endParaRPr>
            </a:p>
            <a:p>
              <a:pPr>
                <a:lnSpc>
                  <a:spcPct val="100000"/>
                </a:lnSpc>
              </a:pPr>
              <a:endPara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lang="en-US" sz="26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                                                  </a:t>
              </a:r>
              <a:r>
                <a:rPr lang="en-US" sz="2600" b="0" strike="noStrike" spc="-1" dirty="0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	</a:t>
              </a:r>
              <a:endPara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endParaRPr>
            </a:p>
          </p:txBody>
        </p:sp>
      </p:grpSp>
      <p:grpSp>
        <p:nvGrpSpPr>
          <p:cNvPr id="9" name="Gruppieren 8"/>
          <p:cNvGrpSpPr/>
          <p:nvPr/>
        </p:nvGrpSpPr>
        <p:grpSpPr>
          <a:xfrm>
            <a:off x="1168054" y="32063034"/>
            <a:ext cx="13441466" cy="2880320"/>
            <a:chOff x="1168054" y="32135042"/>
            <a:chExt cx="13441466" cy="2880320"/>
          </a:xfrm>
        </p:grpSpPr>
        <p:pic>
          <p:nvPicPr>
            <p:cNvPr id="81" name="Grafik 80"/>
            <p:cNvPicPr/>
            <p:nvPr/>
          </p:nvPicPr>
          <p:blipFill>
            <a:blip r:embed="rId25"/>
            <a:stretch/>
          </p:blipFill>
          <p:spPr>
            <a:xfrm>
              <a:off x="1248270" y="32135042"/>
              <a:ext cx="1675800" cy="1386720"/>
            </a:xfrm>
            <a:prstGeom prst="rect">
              <a:avLst/>
            </a:prstGeom>
            <a:ln>
              <a:noFill/>
            </a:ln>
          </p:spPr>
        </p:pic>
        <p:sp>
          <p:nvSpPr>
            <p:cNvPr id="94" name="CustomShape 20"/>
            <p:cNvSpPr/>
            <p:nvPr/>
          </p:nvSpPr>
          <p:spPr>
            <a:xfrm>
              <a:off x="1168054" y="32672444"/>
              <a:ext cx="13441466" cy="2342918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endPara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endParaRPr>
            </a:p>
            <a:p>
              <a:pPr algn="just">
                <a:lnSpc>
                  <a:spcPct val="100000"/>
                </a:lnSpc>
              </a:pPr>
              <a:r>
                <a:rPr lang="en-US" sz="3200" b="0" strike="noStrike" spc="-1" dirty="0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		Analysis frameworks </a:t>
              </a:r>
              <a:r>
                <a:rPr lang="en-US" sz="32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for specific tasks are made available as Docker </a:t>
              </a:r>
              <a:r>
                <a:rPr lang="en-US" sz="3200" b="0" strike="noStrike" spc="-1" dirty="0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images</a:t>
              </a:r>
              <a:r>
                <a:rPr lang="en-US" sz="3200" b="0" strike="noStrike" spc="-1" baseline="30000" dirty="0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(4)</a:t>
              </a:r>
              <a:r>
                <a:rPr lang="en-US" sz="3200" b="0" strike="noStrike" spc="-1" dirty="0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 </a:t>
              </a:r>
              <a:r>
                <a:rPr lang="en-US" sz="32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which incorporate a Galaxy web server with </a:t>
              </a:r>
              <a:r>
                <a:rPr lang="en-US" sz="3200" b="0" strike="noStrike" spc="-1" dirty="0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seamlessly </a:t>
              </a:r>
              <a:r>
                <a:rPr lang="en-US" sz="32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included tools, SOP analysis pipelines, training </a:t>
              </a:r>
              <a:r>
                <a:rPr lang="en-US" sz="3200" b="0" strike="noStrike" spc="-1" dirty="0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material, a Galaxy interactive tour, </a:t>
              </a:r>
              <a:r>
                <a:rPr lang="en-US" sz="32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and help </a:t>
              </a:r>
              <a:r>
                <a:rPr lang="en-US" sz="3200" b="0" strike="noStrike" spc="-1" dirty="0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pages.						</a:t>
              </a:r>
            </a:p>
            <a:p>
              <a:r>
                <a:rPr lang="en-US" sz="3200" spc="-1" dirty="0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						</a:t>
              </a:r>
              <a:endPara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endParaRPr>
            </a:p>
          </p:txBody>
        </p:sp>
      </p:grpSp>
      <p:sp>
        <p:nvSpPr>
          <p:cNvPr id="95" name="CustomShape 20"/>
          <p:cNvSpPr/>
          <p:nvPr/>
        </p:nvSpPr>
        <p:spPr>
          <a:xfrm>
            <a:off x="1217520" y="35123106"/>
            <a:ext cx="13392000" cy="75635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r>
              <a:rPr lang="en-US" sz="2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(1) http</a:t>
            </a: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://</a:t>
            </a:r>
            <a:r>
              <a:rPr lang="en-US" sz="2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galaxy.uni-freiburg.de		(3) http://rna.informatik.uni-freiburg.de/ &amp; /</a:t>
            </a:r>
            <a:r>
              <a:rPr lang="en-US" sz="2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r/</a:t>
            </a:r>
            <a:r>
              <a:rPr lang="en-US" sz="20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bgruening</a:t>
            </a:r>
            <a:r>
              <a:rPr lang="en-US" sz="2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/galaxy-</a:t>
            </a:r>
            <a:r>
              <a:rPr lang="en-US" sz="20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rna</a:t>
            </a:r>
            <a:r>
              <a:rPr lang="en-US" sz="2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-workbench/</a:t>
            </a:r>
          </a:p>
          <a:p>
            <a:r>
              <a:rPr lang="en-US" sz="2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(2) </a:t>
            </a:r>
            <a:r>
              <a:rPr lang="en-US" sz="2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https://bioconda.github.io/		(4) https://hub.docker.com</a:t>
            </a:r>
            <a:r>
              <a:rPr lang="en-US" sz="2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endParaRPr lang="en-US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4" name="CustomShape 19"/>
          <p:cNvSpPr/>
          <p:nvPr/>
        </p:nvSpPr>
        <p:spPr>
          <a:xfrm>
            <a:off x="1168054" y="18165490"/>
            <a:ext cx="13441466" cy="109875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just">
              <a:lnSpc>
                <a:spcPct val="100000"/>
              </a:lnSpc>
            </a:pPr>
            <a:r>
              <a:rPr lang="en-US" sz="32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Furthermore</a:t>
            </a:r>
            <a:r>
              <a:rPr lang="en-US" sz="32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the RBC Freiburg develops and maintains the </a:t>
            </a:r>
            <a:r>
              <a:rPr lang="en-US" sz="3200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Freiburg Galaxy server</a:t>
            </a:r>
            <a:r>
              <a:rPr lang="en-US" sz="32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which is the largest instance in Europe.</a:t>
            </a:r>
            <a:endParaRPr lang="en-US" sz="180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530</Words>
  <Application>Microsoft Office PowerPoint</Application>
  <PresentationFormat>Benutzerdefiniert</PresentationFormat>
  <Paragraphs>97</Paragraphs>
  <Slides>1</Slides>
  <Notes>0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1</vt:i4>
      </vt:variant>
    </vt:vector>
  </HeadingPairs>
  <TitlesOfParts>
    <vt:vector size="2" baseType="lpstr">
      <vt:lpstr>Office Theme</vt:lpstr>
      <vt:lpstr>PowerPoint-Präsentation</vt:lpstr>
    </vt:vector>
  </TitlesOfParts>
  <Company>Uni Bielefeld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Susanne  Konermann</dc:creator>
  <cp:lastModifiedBy>Monika Degen-Hellmuth</cp:lastModifiedBy>
  <cp:revision>127</cp:revision>
  <cp:lastPrinted>2016-10-06T07:32:07Z</cp:lastPrinted>
  <dcterms:created xsi:type="dcterms:W3CDTF">2015-02-23T10:19:56Z</dcterms:created>
  <dcterms:modified xsi:type="dcterms:W3CDTF">2016-11-08T09:02:58Z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Company">
    <vt:lpwstr>Uni Bielefeld</vt:lpwstr>
  </property>
  <property fmtid="{D5CDD505-2E9C-101B-9397-08002B2CF9AE}" pid="4" name="HiddenSlides">
    <vt:i4>0</vt:i4>
  </property>
  <property fmtid="{D5CDD505-2E9C-101B-9397-08002B2CF9AE}" pid="5" name="HyperlinksChanged">
    <vt:bool>false</vt:bool>
  </property>
  <property fmtid="{D5CDD505-2E9C-101B-9397-08002B2CF9AE}" pid="6" name="LinksUpToDate">
    <vt:bool>false</vt:bool>
  </property>
  <property fmtid="{D5CDD505-2E9C-101B-9397-08002B2CF9AE}" pid="7" name="MMClips">
    <vt:i4>0</vt:i4>
  </property>
  <property fmtid="{D5CDD505-2E9C-101B-9397-08002B2CF9AE}" pid="8" name="Notes">
    <vt:i4>0</vt:i4>
  </property>
  <property fmtid="{D5CDD505-2E9C-101B-9397-08002B2CF9AE}" pid="9" name="PresentationFormat">
    <vt:lpwstr>Benutzerdefiniert</vt:lpwstr>
  </property>
  <property fmtid="{D5CDD505-2E9C-101B-9397-08002B2CF9AE}" pid="10" name="ScaleCrop">
    <vt:bool>false</vt:bool>
  </property>
  <property fmtid="{D5CDD505-2E9C-101B-9397-08002B2CF9AE}" pid="11" name="ShareDoc">
    <vt:bool>false</vt:bool>
  </property>
  <property fmtid="{D5CDD505-2E9C-101B-9397-08002B2CF9AE}" pid="12" name="Slides">
    <vt:i4>1</vt:i4>
  </property>
</Properties>
</file>